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59" r:id="rId4"/>
    <p:sldId id="260" r:id="rId5"/>
    <p:sldId id="261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62" r:id="rId16"/>
    <p:sldId id="276" r:id="rId17"/>
    <p:sldId id="277" r:id="rId18"/>
    <p:sldId id="278" r:id="rId19"/>
    <p:sldId id="273" r:id="rId20"/>
    <p:sldId id="274" r:id="rId21"/>
    <p:sldId id="296" r:id="rId22"/>
    <p:sldId id="275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1" r:id="rId35"/>
    <p:sldId id="290" r:id="rId36"/>
    <p:sldId id="292" r:id="rId37"/>
    <p:sldId id="293" r:id="rId38"/>
    <p:sldId id="294" r:id="rId39"/>
    <p:sldId id="29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257"/>
            <p14:sldId id="259"/>
            <p14:sldId id="260"/>
            <p14:sldId id="261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62"/>
            <p14:sldId id="276"/>
            <p14:sldId id="277"/>
            <p14:sldId id="278"/>
            <p14:sldId id="273"/>
            <p14:sldId id="274"/>
            <p14:sldId id="296"/>
            <p14:sldId id="275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  <p14:sldId id="294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6" d="100"/>
          <a:sy n="96" d="100"/>
        </p:scale>
        <p:origin x="72" y="1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AFF699-D162-48D8-888F-BDCEAD2D0607}" type="doc">
      <dgm:prSet loTypeId="urn:microsoft.com/office/officeart/2005/8/layout/arrow5" loCatId="relationship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968772EA-A4C3-4781-9A0F-CC82C48585CD}">
      <dgm:prSet phldrT="[Text]"/>
      <dgm:spPr/>
      <dgm:t>
        <a:bodyPr/>
        <a:lstStyle/>
        <a:p>
          <a:r>
            <a:rPr lang="en-IN" dirty="0" smtClean="0"/>
            <a:t>Dijkastra’s Algorithm</a:t>
          </a:r>
          <a:endParaRPr lang="en-IN" dirty="0"/>
        </a:p>
      </dgm:t>
    </dgm:pt>
    <dgm:pt modelId="{8080F535-D6C4-4F2A-9A67-C3D15D5E2BA9}" type="parTrans" cxnId="{C91EA7CB-E1F0-40C3-8CA9-472003944DA2}">
      <dgm:prSet/>
      <dgm:spPr/>
      <dgm:t>
        <a:bodyPr/>
        <a:lstStyle/>
        <a:p>
          <a:endParaRPr lang="en-IN"/>
        </a:p>
      </dgm:t>
    </dgm:pt>
    <dgm:pt modelId="{80ED46DC-E399-440A-B3E3-72B2C52CFACF}" type="sibTrans" cxnId="{C91EA7CB-E1F0-40C3-8CA9-472003944DA2}">
      <dgm:prSet/>
      <dgm:spPr/>
      <dgm:t>
        <a:bodyPr/>
        <a:lstStyle/>
        <a:p>
          <a:endParaRPr lang="en-IN"/>
        </a:p>
      </dgm:t>
    </dgm:pt>
    <dgm:pt modelId="{9BF1DD57-9E12-4749-A508-E9D6DC6FD0EC}">
      <dgm:prSet phldrT="[Text]"/>
      <dgm:spPr/>
      <dgm:t>
        <a:bodyPr/>
        <a:lstStyle/>
        <a:p>
          <a:r>
            <a:rPr lang="en-IN" dirty="0" smtClean="0"/>
            <a:t>Bellman Ford algorithm</a:t>
          </a:r>
          <a:endParaRPr lang="en-IN" dirty="0"/>
        </a:p>
      </dgm:t>
    </dgm:pt>
    <dgm:pt modelId="{F5C758FF-4737-4516-952C-378614B5B00D}" type="parTrans" cxnId="{4F12984E-FF7D-4222-9E7A-E8BB06EFBC4C}">
      <dgm:prSet/>
      <dgm:spPr/>
      <dgm:t>
        <a:bodyPr/>
        <a:lstStyle/>
        <a:p>
          <a:endParaRPr lang="en-IN"/>
        </a:p>
      </dgm:t>
    </dgm:pt>
    <dgm:pt modelId="{F1AF67A9-8CD6-461B-8357-2F49CBC526FC}" type="sibTrans" cxnId="{4F12984E-FF7D-4222-9E7A-E8BB06EFBC4C}">
      <dgm:prSet/>
      <dgm:spPr/>
      <dgm:t>
        <a:bodyPr/>
        <a:lstStyle/>
        <a:p>
          <a:endParaRPr lang="en-IN"/>
        </a:p>
      </dgm:t>
    </dgm:pt>
    <dgm:pt modelId="{533ADDE8-3DEB-4501-B2D5-F683798D8104}" type="pres">
      <dgm:prSet presAssocID="{78AFF699-D162-48D8-888F-BDCEAD2D0607}" presName="diagram" presStyleCnt="0">
        <dgm:presLayoutVars>
          <dgm:dir/>
          <dgm:resizeHandles val="exact"/>
        </dgm:presLayoutVars>
      </dgm:prSet>
      <dgm:spPr/>
    </dgm:pt>
    <dgm:pt modelId="{1CE6C0AD-998C-4315-A656-59EDE9726147}" type="pres">
      <dgm:prSet presAssocID="{968772EA-A4C3-4781-9A0F-CC82C48585CD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EE9E5D1C-830B-4B20-B572-B23A38E6B8B7}" type="pres">
      <dgm:prSet presAssocID="{9BF1DD57-9E12-4749-A508-E9D6DC6FD0EC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4F12984E-FF7D-4222-9E7A-E8BB06EFBC4C}" srcId="{78AFF699-D162-48D8-888F-BDCEAD2D0607}" destId="{9BF1DD57-9E12-4749-A508-E9D6DC6FD0EC}" srcOrd="1" destOrd="0" parTransId="{F5C758FF-4737-4516-952C-378614B5B00D}" sibTransId="{F1AF67A9-8CD6-461B-8357-2F49CBC526FC}"/>
    <dgm:cxn modelId="{C91EA7CB-E1F0-40C3-8CA9-472003944DA2}" srcId="{78AFF699-D162-48D8-888F-BDCEAD2D0607}" destId="{968772EA-A4C3-4781-9A0F-CC82C48585CD}" srcOrd="0" destOrd="0" parTransId="{8080F535-D6C4-4F2A-9A67-C3D15D5E2BA9}" sibTransId="{80ED46DC-E399-440A-B3E3-72B2C52CFACF}"/>
    <dgm:cxn modelId="{2809B523-BC70-48CC-BF08-7B866B94DE27}" type="presOf" srcId="{9BF1DD57-9E12-4749-A508-E9D6DC6FD0EC}" destId="{EE9E5D1C-830B-4B20-B572-B23A38E6B8B7}" srcOrd="0" destOrd="0" presId="urn:microsoft.com/office/officeart/2005/8/layout/arrow5"/>
    <dgm:cxn modelId="{DA899189-0183-4E55-8DB8-4D5B11DD34AD}" type="presOf" srcId="{968772EA-A4C3-4781-9A0F-CC82C48585CD}" destId="{1CE6C0AD-998C-4315-A656-59EDE9726147}" srcOrd="0" destOrd="0" presId="urn:microsoft.com/office/officeart/2005/8/layout/arrow5"/>
    <dgm:cxn modelId="{A6363E95-B18D-44BB-B5DB-684872294C5B}" type="presOf" srcId="{78AFF699-D162-48D8-888F-BDCEAD2D0607}" destId="{533ADDE8-3DEB-4501-B2D5-F683798D8104}" srcOrd="0" destOrd="0" presId="urn:microsoft.com/office/officeart/2005/8/layout/arrow5"/>
    <dgm:cxn modelId="{B077758A-411D-40BE-9F8D-0F6A5A4BDF53}" type="presParOf" srcId="{533ADDE8-3DEB-4501-B2D5-F683798D8104}" destId="{1CE6C0AD-998C-4315-A656-59EDE9726147}" srcOrd="0" destOrd="0" presId="urn:microsoft.com/office/officeart/2005/8/layout/arrow5"/>
    <dgm:cxn modelId="{3A69CDA0-F830-47B5-8E6A-FEB9024CC159}" type="presParOf" srcId="{533ADDE8-3DEB-4501-B2D5-F683798D8104}" destId="{EE9E5D1C-830B-4B20-B572-B23A38E6B8B7}" srcOrd="1" destOrd="0" presId="urn:microsoft.com/office/officeart/2005/8/layout/arrow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E6C0AD-998C-4315-A656-59EDE9726147}">
      <dsp:nvSpPr>
        <dsp:cNvPr id="0" name=""/>
        <dsp:cNvSpPr/>
      </dsp:nvSpPr>
      <dsp:spPr>
        <a:xfrm rot="16200000">
          <a:off x="725" y="8992"/>
          <a:ext cx="3378905" cy="3378905"/>
        </a:xfrm>
        <a:prstGeom prst="down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300" kern="1200" dirty="0" smtClean="0"/>
            <a:t>Dijkastra’s Algorithm</a:t>
          </a:r>
          <a:endParaRPr lang="en-IN" sz="3300" kern="1200" dirty="0"/>
        </a:p>
      </dsp:txBody>
      <dsp:txXfrm rot="5400000">
        <a:off x="725" y="853718"/>
        <a:ext cx="2787597" cy="1689453"/>
      </dsp:txXfrm>
    </dsp:sp>
    <dsp:sp modelId="{EE9E5D1C-830B-4B20-B572-B23A38E6B8B7}">
      <dsp:nvSpPr>
        <dsp:cNvPr id="0" name=""/>
        <dsp:cNvSpPr/>
      </dsp:nvSpPr>
      <dsp:spPr>
        <a:xfrm rot="5400000">
          <a:off x="3547294" y="8992"/>
          <a:ext cx="3378905" cy="3378905"/>
        </a:xfrm>
        <a:prstGeom prst="downArrow">
          <a:avLst>
            <a:gd name="adj1" fmla="val 50000"/>
            <a:gd name="adj2" fmla="val 35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300" kern="1200" dirty="0" smtClean="0"/>
            <a:t>Bellman Ford algorithm</a:t>
          </a:r>
          <a:endParaRPr lang="en-IN" sz="3300" kern="1200" dirty="0"/>
        </a:p>
      </dsp:txBody>
      <dsp:txXfrm rot="-5400000">
        <a:off x="4138602" y="853718"/>
        <a:ext cx="2787597" cy="16894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5">
  <dgm:title val=""/>
  <dgm:desc val=""/>
  <dgm:catLst>
    <dgm:cat type="relationship" pri="6000"/>
    <dgm:cat type="process" pri="31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lte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0.1"/>
          <dgm:constr type="sibSp" refType="h" op="lte" fact="0.1"/>
          <dgm:constr type="diam" refType="w" refFor="ch" refPtType="node" op="equ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2"/>
          <dgm:constr type="sibSp" refType="h" op="lte" fact="0.1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3" axis="ch" ptType="node" func="cnt" op="equ" val="7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if name="Name14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/>
          <dgm:constr type="sibSp" refType="h" op="lte" fact="0.1"/>
        </dgm:constrLst>
      </dgm:if>
      <dgm:if name="Name15" axis="ch" ptType="node" func="cnt" op="gte" val="9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1"/>
          <dgm:constr type="sibSp" refType="h" op="lte" fact="0.1"/>
        </dgm:constrLst>
      </dgm:if>
      <dgm:else name="Name16">
        <dgm:constrLst>
          <dgm:constr type="primFontSz" for="ch" ptType="node" op="equ" val="65"/>
          <dgm:constr type="w" for="ch" ptType="node" refType="w"/>
          <dgm:constr type="h" for="ch" ptType="node" refType="w" refFor="ch" refPtType="node" op="equ"/>
          <dgm:constr type="sibSp" refType="w" refFor="ch" refPtType="node" fact="-0.35"/>
        </dgm:constrLst>
      </dgm:else>
    </dgm:choose>
    <dgm:ruleLst/>
    <dgm:forEach name="Name17" axis="ch" ptType="node">
      <dgm:layoutNode name="arrow">
        <dgm:varLst>
          <dgm:bulletEnabled val="1"/>
        </dgm:varLst>
        <dgm:alg type="tx"/>
        <dgm:shape xmlns:r="http://schemas.openxmlformats.org/officeDocument/2006/relationships" type="down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13/10/2019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fld id="{7FFC7294-55B1-4D1E-9A87-086C0B58D4BE}" type="slidenum">
              <a:rPr lang="de-DE" sz="1200" smtClean="0"/>
              <a:pPr/>
              <a:t>6</a:t>
            </a:fld>
            <a:endParaRPr lang="de-DE" sz="1200" smtClean="0"/>
          </a:p>
        </p:txBody>
      </p:sp>
      <p:sp>
        <p:nvSpPr>
          <p:cNvPr id="593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83627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Lecture 8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7" y="4580238"/>
            <a:ext cx="2662323" cy="483146"/>
          </a:xfrm>
        </p:spPr>
        <p:txBody>
          <a:bodyPr>
            <a:normAutofit/>
          </a:bodyPr>
          <a:lstStyle/>
          <a:p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5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2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3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4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5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762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6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7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8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499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500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3501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3502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3503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3504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3505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3506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3507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3508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3509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3510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3511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3512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3513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3514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9900"/>
                </a:solidFill>
              </a:rPr>
              <a:t>2</a:t>
            </a:r>
          </a:p>
        </p:txBody>
      </p:sp>
      <p:sp>
        <p:nvSpPr>
          <p:cNvPr id="63515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3516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5407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16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76200">
            <a:solidFill>
              <a:srgbClr val="FF00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17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18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19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0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1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2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3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4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4525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4526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4527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4528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4529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4530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4531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4532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4533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4534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4535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4536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4537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4538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4539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64540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4541" name="Text Box 28"/>
          <p:cNvSpPr txBox="1">
            <a:spLocks noChangeArrowheads="1"/>
          </p:cNvSpPr>
          <p:nvPr/>
        </p:nvSpPr>
        <p:spPr bwMode="auto">
          <a:xfrm>
            <a:off x="9067800" y="4038600"/>
            <a:ext cx="10287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0000"/>
                </a:solidFill>
              </a:rPr>
              <a:t>cycle!!</a:t>
            </a: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778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0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1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2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3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4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5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6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7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8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5549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5550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5551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5552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5553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5554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5555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5556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5557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5558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5559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5560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5561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5562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5563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5564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69724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4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5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6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7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8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69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70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71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72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762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6573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6574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6575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6576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6577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6578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6579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6580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6581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6582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9900"/>
                </a:solidFill>
              </a:rPr>
              <a:t>3</a:t>
            </a:r>
          </a:p>
        </p:txBody>
      </p:sp>
      <p:sp>
        <p:nvSpPr>
          <p:cNvPr id="66583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6584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6585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6586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6587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6588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01595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88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89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90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91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7592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7593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7594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7595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7596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7597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7598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3</a:t>
            </a:r>
          </a:p>
        </p:txBody>
      </p:sp>
      <p:sp>
        <p:nvSpPr>
          <p:cNvPr id="67599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7600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7601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7602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67603" name="Text Box 28"/>
          <p:cNvSpPr txBox="1">
            <a:spLocks noChangeArrowheads="1"/>
          </p:cNvSpPr>
          <p:nvPr/>
        </p:nvSpPr>
        <p:spPr bwMode="auto">
          <a:xfrm>
            <a:off x="734171" y="1839243"/>
            <a:ext cx="37609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 dirty="0" smtClean="0"/>
              <a:t>The minimum- </a:t>
            </a:r>
            <a:r>
              <a:rPr lang="de-DE" dirty="0"/>
              <a:t>spanning tree</a:t>
            </a:r>
          </a:p>
        </p:txBody>
      </p:sp>
      <p:sp>
        <p:nvSpPr>
          <p:cNvPr id="20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Oval 2"/>
          <p:cNvSpPr/>
          <p:nvPr/>
        </p:nvSpPr>
        <p:spPr>
          <a:xfrm>
            <a:off x="428045" y="1600200"/>
            <a:ext cx="4448755" cy="966083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258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Complexity analysis: </a:t>
            </a:r>
            <a:r>
              <a:rPr lang="en-IN" dirty="0" err="1" smtClean="0"/>
              <a:t>Kruskal’s</a:t>
            </a:r>
            <a:r>
              <a:rPr lang="en-IN" dirty="0" smtClean="0"/>
              <a:t>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Sorting of edges takes </a:t>
            </a:r>
            <a:r>
              <a:rPr lang="en-US" b="1" dirty="0" smtClean="0"/>
              <a:t>O(E </a:t>
            </a:r>
            <a:r>
              <a:rPr lang="en-US" b="1" dirty="0" err="1" smtClean="0"/>
              <a:t>LogE</a:t>
            </a:r>
            <a:r>
              <a:rPr lang="en-US" b="1" dirty="0"/>
              <a:t>) </a:t>
            </a:r>
            <a:r>
              <a:rPr lang="en-US" dirty="0"/>
              <a:t>time</a:t>
            </a:r>
            <a:r>
              <a:rPr lang="en-US" dirty="0" smtClean="0"/>
              <a:t>.</a:t>
            </a:r>
          </a:p>
          <a:p>
            <a:r>
              <a:rPr lang="en-US" dirty="0"/>
              <a:t>After sorting, we iterate through all edges and apply find-union algorithm. The find and union operations can take </a:t>
            </a:r>
            <a:r>
              <a:rPr lang="en-US" dirty="0" err="1"/>
              <a:t>atmost</a:t>
            </a:r>
            <a:r>
              <a:rPr lang="en-US" dirty="0"/>
              <a:t> </a:t>
            </a:r>
            <a:r>
              <a:rPr lang="en-US" b="1" dirty="0"/>
              <a:t>O(</a:t>
            </a:r>
            <a:r>
              <a:rPr lang="en-US" b="1" dirty="0" err="1"/>
              <a:t>LogV</a:t>
            </a:r>
            <a:r>
              <a:rPr lang="en-US" b="1" dirty="0"/>
              <a:t>) </a:t>
            </a:r>
            <a:r>
              <a:rPr lang="en-US" dirty="0"/>
              <a:t>time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	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			Overall complexity :O(E </a:t>
            </a:r>
            <a:r>
              <a:rPr lang="en-US" dirty="0" err="1" smtClean="0"/>
              <a:t>LogE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smtClean="0"/>
              <a:t>E </a:t>
            </a:r>
            <a:r>
              <a:rPr lang="en-US" dirty="0" err="1" smtClean="0"/>
              <a:t>LogV</a:t>
            </a:r>
            <a:r>
              <a:rPr lang="en-US" dirty="0"/>
              <a:t>)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15</a:t>
            </a:fld>
            <a:endParaRPr lang="en-SG" dirty="0"/>
          </a:p>
        </p:txBody>
      </p:sp>
      <p:sp>
        <p:nvSpPr>
          <p:cNvPr id="6" name="Rectangle 5"/>
          <p:cNvSpPr/>
          <p:nvPr/>
        </p:nvSpPr>
        <p:spPr>
          <a:xfrm>
            <a:off x="4862223" y="3772894"/>
            <a:ext cx="5645426" cy="838863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2" y="2695940"/>
            <a:ext cx="3529084" cy="376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27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class Practice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 smtClean="0"/>
              <a:t>Ques</a:t>
            </a:r>
            <a:r>
              <a:rPr lang="en-IN" dirty="0" smtClean="0"/>
              <a:t>: </a:t>
            </a:r>
            <a:r>
              <a:rPr lang="en-US" dirty="0"/>
              <a:t>Construct the minimum spanning tree (MST) for the given graph </a:t>
            </a:r>
            <a:r>
              <a:rPr lang="en-US" dirty="0" smtClean="0"/>
              <a:t>using </a:t>
            </a:r>
            <a:r>
              <a:rPr lang="en-US" dirty="0" err="1" smtClean="0"/>
              <a:t>Kruskal’s</a:t>
            </a:r>
            <a:r>
              <a:rPr lang="en-US" dirty="0" smtClean="0"/>
              <a:t> </a:t>
            </a:r>
            <a:r>
              <a:rPr lang="en-US" dirty="0"/>
              <a:t>Algorithm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180" y="2362229"/>
            <a:ext cx="7095504" cy="394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618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17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94" y="1479592"/>
            <a:ext cx="3346422" cy="1992850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846571" y="2366687"/>
            <a:ext cx="572494" cy="21866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34" y="1490439"/>
            <a:ext cx="3355451" cy="19711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48778" y="1685141"/>
            <a:ext cx="2899493" cy="1740775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8199654" y="2366687"/>
            <a:ext cx="572494" cy="21866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809" y="4155020"/>
            <a:ext cx="3290762" cy="1856239"/>
          </a:xfrm>
          <a:prstGeom prst="rect">
            <a:avLst/>
          </a:prstGeom>
        </p:spPr>
      </p:pic>
      <p:sp>
        <p:nvSpPr>
          <p:cNvPr id="13" name="Right Arrow 12"/>
          <p:cNvSpPr/>
          <p:nvPr/>
        </p:nvSpPr>
        <p:spPr>
          <a:xfrm>
            <a:off x="3846571" y="4973809"/>
            <a:ext cx="572494" cy="21866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1634" y="4190800"/>
            <a:ext cx="3355451" cy="2059846"/>
          </a:xfrm>
          <a:prstGeom prst="rect">
            <a:avLst/>
          </a:prstGeom>
        </p:spPr>
      </p:pic>
      <p:sp>
        <p:nvSpPr>
          <p:cNvPr id="15" name="Right Arrow 14"/>
          <p:cNvSpPr/>
          <p:nvPr/>
        </p:nvSpPr>
        <p:spPr>
          <a:xfrm>
            <a:off x="8199654" y="5002063"/>
            <a:ext cx="572494" cy="218660"/>
          </a:xfrm>
          <a:prstGeom prst="right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2146" y="4269006"/>
            <a:ext cx="2899493" cy="1903434"/>
          </a:xfrm>
          <a:prstGeom prst="rect">
            <a:avLst/>
          </a:prstGeom>
          <a:ln w="15875" cmpd="sng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756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18</a:t>
            </a:fld>
            <a:endParaRPr lang="en-SG" dirty="0"/>
          </a:p>
        </p:txBody>
      </p:sp>
      <p:pic>
        <p:nvPicPr>
          <p:cNvPr id="14338" name="Picture 2" descr="Image result for POSITIVE NUMERIC ANIM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3275" y="1586244"/>
            <a:ext cx="6098126" cy="4650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953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Bell MT" panose="02020503060305020303" pitchFamily="18" charset="0"/>
              </a:rPr>
              <a:t/>
            </a:r>
            <a:br>
              <a:rPr lang="en-US" dirty="0" smtClean="0">
                <a:latin typeface="Bell MT" panose="02020503060305020303" pitchFamily="18" charset="0"/>
              </a:rPr>
            </a:br>
            <a:r>
              <a:rPr lang="en-US" sz="4000" dirty="0" smtClean="0"/>
              <a:t>Shortest Path Problem</a:t>
            </a:r>
            <a:r>
              <a:rPr lang="en-US" dirty="0">
                <a:latin typeface="Bell MT" panose="02020503060305020303" pitchFamily="18" charset="0"/>
              </a:rPr>
              <a:t/>
            </a:r>
            <a:br>
              <a:rPr lang="en-US" dirty="0">
                <a:latin typeface="Bell MT" panose="02020503060305020303" pitchFamily="18" charset="0"/>
              </a:rPr>
            </a:br>
            <a:endParaRPr lang="en-IN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Consider </a:t>
            </a:r>
            <a:r>
              <a:rPr lang="en-US" sz="2200" dirty="0">
                <a:solidFill>
                  <a:schemeClr val="accent2"/>
                </a:solidFill>
              </a:rPr>
              <a:t>Source node 1 </a:t>
            </a:r>
            <a:r>
              <a:rPr lang="en-US" sz="2200" dirty="0"/>
              <a:t>and </a:t>
            </a:r>
            <a:r>
              <a:rPr lang="en-US" sz="2200" dirty="0">
                <a:solidFill>
                  <a:schemeClr val="accent2"/>
                </a:solidFill>
              </a:rPr>
              <a:t>destination node 7.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A direct path between Nodes 1 and 7 will cost 14.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200" dirty="0"/>
              <a:t>A shorter path will cost only 11</a:t>
            </a:r>
          </a:p>
          <a:p>
            <a:pPr marL="0" indent="0">
              <a:buNone/>
            </a:pP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19</a:t>
            </a:fld>
            <a:endParaRPr lang="en-SG" dirty="0"/>
          </a:p>
        </p:txBody>
      </p:sp>
      <p:pic>
        <p:nvPicPr>
          <p:cNvPr id="5" name="Picture 5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7938" y="3084694"/>
            <a:ext cx="6310313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7887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 smtClean="0"/>
              <a:t>Kruskal’s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200" dirty="0" smtClean="0"/>
              <a:t>Create </a:t>
            </a:r>
            <a:r>
              <a:rPr lang="en-US" sz="2200" dirty="0"/>
              <a:t>a forest of trees from the </a:t>
            </a:r>
            <a:r>
              <a:rPr lang="en-US" sz="2200" dirty="0" smtClean="0"/>
              <a:t>vertices.</a:t>
            </a:r>
            <a:endParaRPr lang="en-US" sz="2200" dirty="0"/>
          </a:p>
          <a:p>
            <a:r>
              <a:rPr lang="en-US" sz="2200" dirty="0"/>
              <a:t>Repeatedly merge trees by adding “safe edges” </a:t>
            </a:r>
            <a:r>
              <a:rPr lang="en-US" sz="2200" dirty="0" smtClean="0"/>
              <a:t>until </a:t>
            </a:r>
          </a:p>
          <a:p>
            <a:pPr marL="0" indent="0">
              <a:buNone/>
            </a:pPr>
            <a:r>
              <a:rPr lang="en-US" sz="2200" dirty="0" smtClean="0"/>
              <a:t>   only </a:t>
            </a:r>
            <a:r>
              <a:rPr lang="en-US" sz="2200" dirty="0"/>
              <a:t>one tree </a:t>
            </a:r>
            <a:r>
              <a:rPr lang="en-US" sz="2200" dirty="0" smtClean="0"/>
              <a:t>remains.</a:t>
            </a:r>
            <a:endParaRPr lang="en-US" sz="2200" dirty="0"/>
          </a:p>
          <a:p>
            <a:r>
              <a:rPr lang="en-US" sz="2200" dirty="0"/>
              <a:t>A “safe edge” is an edge of minimum weight </a:t>
            </a:r>
            <a:r>
              <a:rPr lang="en-US" sz="2200" dirty="0" smtClean="0"/>
              <a:t>which </a:t>
            </a:r>
          </a:p>
          <a:p>
            <a:pPr marL="0" indent="0">
              <a:buNone/>
            </a:pPr>
            <a:r>
              <a:rPr lang="en-US" sz="2200" dirty="0" smtClean="0"/>
              <a:t>   does </a:t>
            </a:r>
            <a:r>
              <a:rPr lang="en-US" sz="2200" dirty="0"/>
              <a:t>not create a </a:t>
            </a:r>
            <a:r>
              <a:rPr lang="en-US" sz="2200" dirty="0" smtClean="0"/>
              <a:t>cycle.</a:t>
            </a:r>
            <a:endParaRPr lang="en-US" sz="2200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082" y="1677726"/>
            <a:ext cx="3862308" cy="421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08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Single source shortest path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en-US" dirty="0" smtClean="0"/>
              <a:t>Find </a:t>
            </a:r>
            <a:r>
              <a:rPr lang="en-US" dirty="0"/>
              <a:t>the shortest path from </a:t>
            </a:r>
            <a:r>
              <a:rPr lang="en-US" i="1" dirty="0">
                <a:solidFill>
                  <a:schemeClr val="accent2"/>
                </a:solidFill>
              </a:rPr>
              <a:t>s</a:t>
            </a:r>
            <a:r>
              <a:rPr lang="en-US" dirty="0"/>
              <a:t> to each vertex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dirty="0" smtClean="0"/>
              <a:t>. </a:t>
            </a:r>
            <a:endParaRPr lang="en-US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20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1570" y="2454278"/>
            <a:ext cx="7068453" cy="327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78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Single source shortest </a:t>
            </a:r>
            <a:r>
              <a:rPr lang="en-IN" dirty="0" smtClean="0"/>
              <a:t>path algorithms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14258547"/>
              </p:ext>
            </p:extLst>
          </p:nvPr>
        </p:nvGraphicFramePr>
        <p:xfrm>
          <a:off x="2384053" y="2228657"/>
          <a:ext cx="6926925" cy="33968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21</a:t>
            </a:fld>
            <a:endParaRPr lang="en-S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013947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Dijkastra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r>
              <a:rPr lang="en-US" b="1" u="sng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Dijkstra's</a:t>
            </a:r>
            <a:r>
              <a:rPr lang="en-US" b="1" u="sng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algorithm</a:t>
            </a:r>
            <a:r>
              <a:rPr lang="en-US" b="1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 solution to the single-source shortest path problem in graph theory.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Works on both directed and undirected graphs. </a:t>
            </a:r>
            <a:endParaRPr lang="en-US" dirty="0" smtClean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95000"/>
              </a:lnSpc>
              <a:spcBef>
                <a:spcPct val="0"/>
              </a:spcBef>
            </a:pP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dirty="0" smtClean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ll 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edges must have 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nonnegative weights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endParaRPr lang="en-US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endParaRPr lang="en-US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Weighted graph G={E,V} and source vertex </a:t>
            </a:r>
            <a:r>
              <a:rPr lang="en-US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dirty="0" err="1" smtClean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endParaRPr lang="en-US" dirty="0" smtClean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endParaRPr lang="en-US" dirty="0">
              <a:solidFill>
                <a:srgbClr val="444444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lnSpc>
                <a:spcPct val="95000"/>
              </a:lnSpc>
              <a:spcBef>
                <a:spcPct val="0"/>
              </a:spcBef>
              <a:buNone/>
            </a:pPr>
            <a:r>
              <a:rPr lang="en-US" b="1" dirty="0" smtClean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en-US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Lengths of shortest paths (or the shortest paths themselves) from a given source </a:t>
            </a:r>
            <a:r>
              <a:rPr lang="en-US" dirty="0" smtClean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   vertex</a:t>
            </a:r>
            <a:r>
              <a:rPr lang="en-US" i="1" dirty="0" smtClean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∈</a:t>
            </a:r>
            <a:r>
              <a:rPr lang="en-US" dirty="0" err="1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solidFill>
                  <a:srgbClr val="44444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to all other vertices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76227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Algorithm: </a:t>
            </a:r>
            <a:r>
              <a:rPr lang="en-IN" dirty="0" err="1" smtClean="0"/>
              <a:t>Dijakastra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23</a:t>
            </a:fld>
            <a:endParaRPr lang="en-SG" dirty="0"/>
          </a:p>
        </p:txBody>
      </p:sp>
      <p:sp>
        <p:nvSpPr>
          <p:cNvPr id="6" name="Text Box 4"/>
          <p:cNvSpPr txBox="1">
            <a:spLocks noGrp="1" noChangeArrowheads="1"/>
          </p:cNvSpPr>
          <p:nvPr>
            <p:ph idx="1"/>
          </p:nvPr>
        </p:nvSpPr>
        <p:spPr bwMode="auto">
          <a:xfrm>
            <a:off x="397565" y="1425146"/>
            <a:ext cx="11497586" cy="4858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buNone/>
            </a:pPr>
            <a:r>
              <a:rPr lang="en-US" sz="2200" dirty="0">
                <a:latin typeface="Arial" panose="020B0604020202020204" pitchFamily="34" charset="0"/>
              </a:rPr>
              <a:t>dist[s] ←0       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	 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	   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distance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to source vertex is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zero</a:t>
            </a:r>
            <a: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for  all </a:t>
            </a:r>
            <a:r>
              <a:rPr lang="en-US" sz="2200" dirty="0">
                <a:latin typeface="Arial" panose="020B0604020202020204" pitchFamily="34" charset="0"/>
              </a:rPr>
              <a:t>v ∈ V–{s}</a:t>
            </a: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        do  </a:t>
            </a:r>
            <a:r>
              <a:rPr lang="en-US" sz="2200" dirty="0">
                <a:latin typeface="Arial" panose="020B0604020202020204" pitchFamily="34" charset="0"/>
              </a:rPr>
              <a:t>dist[v] ←∞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		</a:t>
            </a:r>
            <a:r>
              <a:rPr lang="en-US" sz="1800" dirty="0" smtClean="0">
                <a:solidFill>
                  <a:srgbClr val="674EA7"/>
                </a:solidFill>
                <a:latin typeface="Arial" panose="020B0604020202020204" pitchFamily="34" charset="0"/>
              </a:rPr>
              <a:t>   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set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all other distances to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infinity</a:t>
            </a: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</a:rPr>
              <a:t>S←∅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	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		 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S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, the set of visited vertices is initially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empty</a:t>
            </a:r>
            <a: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</a:rPr>
              <a:t>Q←V </a:t>
            </a: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</a:rPr>
              <a:t> 				</a:t>
            </a:r>
            <a:r>
              <a:rPr lang="en-US" sz="2200" dirty="0" smtClean="0">
                <a:solidFill>
                  <a:srgbClr val="C00000"/>
                </a:solidFill>
                <a:latin typeface="Arial" panose="020B0604020202020204" pitchFamily="34" charset="0"/>
              </a:rPr>
              <a:t>		            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Q, the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queue initially contains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all vertices</a:t>
            </a:r>
            <a:r>
              <a:rPr lang="en-US" sz="1800" dirty="0">
                <a:solidFill>
                  <a:srgbClr val="674EA7"/>
                </a:solidFill>
                <a:latin typeface="Arial" panose="020B0604020202020204" pitchFamily="34" charset="0"/>
              </a:rPr>
              <a:t>    </a:t>
            </a:r>
            <a: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while </a:t>
            </a:r>
            <a:r>
              <a:rPr lang="en-US" sz="2200" dirty="0">
                <a:latin typeface="Arial" panose="020B0604020202020204" pitchFamily="34" charset="0"/>
              </a:rPr>
              <a:t>Q ≠∅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		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while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the queue is not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empty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sz="2200" dirty="0">
                <a:latin typeface="Arial" panose="020B0604020202020204" pitchFamily="34" charset="0"/>
              </a:rPr>
              <a:t>do   u ← mindistance(</a:t>
            </a:r>
            <a:r>
              <a:rPr lang="en-US" sz="2200" dirty="0" err="1">
                <a:latin typeface="Arial" panose="020B0604020202020204" pitchFamily="34" charset="0"/>
              </a:rPr>
              <a:t>Q,dist</a:t>
            </a:r>
            <a:r>
              <a:rPr lang="en-US" sz="2200" dirty="0">
                <a:latin typeface="Arial" panose="020B0604020202020204" pitchFamily="34" charset="0"/>
              </a:rPr>
              <a:t>)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                                    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select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the element of Q with the min.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distance</a:t>
            </a: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    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  </a:t>
            </a:r>
            <a:r>
              <a:rPr lang="en-US" sz="2200" dirty="0">
                <a:latin typeface="Arial" panose="020B0604020202020204" pitchFamily="34" charset="0"/>
              </a:rPr>
              <a:t>S←S∪{u}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		  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add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u to list of visited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vertices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       for </a:t>
            </a:r>
            <a:r>
              <a:rPr lang="en-US" sz="2200" dirty="0">
                <a:latin typeface="Arial" panose="020B0604020202020204" pitchFamily="34" charset="0"/>
              </a:rPr>
              <a:t>all v ∈ neighbors[u]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</a:t>
            </a:r>
            <a:r>
              <a:rPr lang="en-US" sz="2200" dirty="0">
                <a:solidFill>
                  <a:srgbClr val="C00000"/>
                </a:solidFill>
                <a:latin typeface="Arial" panose="020B0604020202020204" pitchFamily="34" charset="0"/>
              </a:rPr>
              <a:t> </a:t>
            </a: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/>
            </a:r>
            <a:b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              </a:t>
            </a:r>
            <a:r>
              <a:rPr lang="en-US" sz="2200" dirty="0">
                <a:latin typeface="Arial" panose="020B0604020202020204" pitchFamily="34" charset="0"/>
              </a:rPr>
              <a:t>do  if   dist[v] &gt; dist[u] + w(u, v) 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	 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if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new shortest path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found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/>
            </a:r>
            <a:b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</a:br>
            <a:r>
              <a:rPr lang="en-US" sz="2200" dirty="0">
                <a:solidFill>
                  <a:srgbClr val="444444"/>
                </a:solidFill>
                <a:latin typeface="Arial" panose="020B0604020202020204" pitchFamily="34" charset="0"/>
              </a:rPr>
              <a:t>                         then      </a:t>
            </a:r>
            <a:r>
              <a:rPr lang="en-US" sz="2200" dirty="0">
                <a:latin typeface="Arial" panose="020B0604020202020204" pitchFamily="34" charset="0"/>
              </a:rPr>
              <a:t>d[v] ←d[u] + w(u, v)</a:t>
            </a:r>
            <a:r>
              <a:rPr lang="en-US" sz="2200" dirty="0">
                <a:solidFill>
                  <a:srgbClr val="674EA7"/>
                </a:solidFill>
                <a:latin typeface="Arial" panose="020B0604020202020204" pitchFamily="34" charset="0"/>
              </a:rPr>
              <a:t>	</a:t>
            </a:r>
            <a:r>
              <a:rPr lang="en-US" sz="2200" dirty="0" smtClean="0">
                <a:solidFill>
                  <a:srgbClr val="674EA7"/>
                </a:solidFill>
                <a:latin typeface="Arial" panose="020B0604020202020204" pitchFamily="34" charset="0"/>
              </a:rPr>
              <a:t>	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// set </a:t>
            </a:r>
            <a:r>
              <a:rPr lang="en-US" sz="1800" dirty="0">
                <a:solidFill>
                  <a:schemeClr val="accent2"/>
                </a:solidFill>
                <a:latin typeface="Arial" panose="020B0604020202020204" pitchFamily="34" charset="0"/>
              </a:rPr>
              <a:t>new value of shortest </a:t>
            </a:r>
            <a:r>
              <a:rPr lang="en-US" sz="1800" dirty="0" smtClean="0">
                <a:solidFill>
                  <a:schemeClr val="accent2"/>
                </a:solidFill>
                <a:latin typeface="Arial" panose="020B0604020202020204" pitchFamily="34" charset="0"/>
              </a:rPr>
              <a:t>path</a:t>
            </a:r>
            <a:endParaRPr lang="en-US" sz="1800" dirty="0">
              <a:solidFill>
                <a:schemeClr val="accent2"/>
              </a:solidFill>
              <a:latin typeface="Arial" panose="020B0604020202020204" pitchFamily="34" charset="0"/>
            </a:endParaRP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sz="2200" dirty="0">
                <a:latin typeface="Arial" panose="020B0604020202020204" pitchFamily="34" charset="0"/>
              </a:rPr>
              <a:t>		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sz="2200" dirty="0">
                <a:latin typeface="Arial" panose="020B0604020202020204" pitchFamily="34" charset="0"/>
              </a:rPr>
              <a:t>return dist</a:t>
            </a:r>
          </a:p>
          <a:p>
            <a:pPr eaLnBrk="1" hangingPunct="1">
              <a:lnSpc>
                <a:spcPct val="95000"/>
              </a:lnSpc>
            </a:pPr>
            <a:endParaRPr lang="en-US" sz="2000" dirty="0">
              <a:solidFill>
                <a:srgbClr val="674EA7"/>
              </a:solidFill>
              <a:latin typeface="Constantia" panose="02030602050306030303" pitchFamily="18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88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Dijkastra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24</a:t>
            </a:fld>
            <a:endParaRPr lang="en-SG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321" y="1648334"/>
            <a:ext cx="8150970" cy="465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4254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25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018" y="1703044"/>
            <a:ext cx="8791575" cy="454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07942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26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776" y="1508887"/>
            <a:ext cx="8626060" cy="4931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4870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27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64" y="1556619"/>
            <a:ext cx="8459084" cy="483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529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28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122" y="1577692"/>
            <a:ext cx="8385368" cy="47941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0403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29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312" y="1614116"/>
            <a:ext cx="8264961" cy="4725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282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Algorithm: </a:t>
            </a:r>
            <a:r>
              <a:rPr lang="en-IN" dirty="0" err="1" smtClean="0"/>
              <a:t>Kruskal’s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en-US" sz="2200" b="1" dirty="0" smtClean="0"/>
              <a:t>Initialization</a:t>
            </a:r>
          </a:p>
          <a:p>
            <a:pPr marL="0" indent="0">
              <a:buNone/>
            </a:pPr>
            <a:r>
              <a:rPr lang="en-US" sz="2200" b="1" dirty="0" smtClean="0">
                <a:sym typeface="Symbol" panose="05050102010706020507" pitchFamily="18" charset="2"/>
              </a:rPr>
              <a:t>	a) </a:t>
            </a:r>
            <a:r>
              <a:rPr lang="en-US" sz="2200" dirty="0" smtClean="0">
                <a:sym typeface="Symbol" panose="05050102010706020507" pitchFamily="18" charset="2"/>
              </a:rPr>
              <a:t>Create </a:t>
            </a:r>
            <a:r>
              <a:rPr lang="en-US" sz="2200" dirty="0">
                <a:sym typeface="Symbol" panose="05050102010706020507" pitchFamily="18" charset="2"/>
              </a:rPr>
              <a:t>a set </a:t>
            </a:r>
            <a:r>
              <a:rPr lang="en-US" sz="2200" dirty="0"/>
              <a:t>for each vertex </a:t>
            </a:r>
            <a:r>
              <a:rPr lang="en-US" sz="2200" b="1" i="1" dirty="0"/>
              <a:t>v </a:t>
            </a:r>
            <a:r>
              <a:rPr lang="en-US" sz="2200" b="1" dirty="0">
                <a:sym typeface="Symbol" panose="05050102010706020507" pitchFamily="18" charset="2"/>
              </a:rPr>
              <a:t></a:t>
            </a:r>
            <a:r>
              <a:rPr lang="en-US" sz="2200" b="1" i="1" dirty="0">
                <a:sym typeface="Symbol" panose="05050102010706020507" pitchFamily="18" charset="2"/>
              </a:rPr>
              <a:t> </a:t>
            </a:r>
            <a:r>
              <a:rPr lang="en-US" sz="2200" b="1" i="1" dirty="0" smtClean="0">
                <a:sym typeface="Symbol" panose="05050102010706020507" pitchFamily="18" charset="2"/>
              </a:rPr>
              <a:t>V</a:t>
            </a:r>
          </a:p>
          <a:p>
            <a:pPr marL="0" indent="0">
              <a:buNone/>
            </a:pPr>
            <a:r>
              <a:rPr lang="en-US" sz="2200" b="1" i="1" dirty="0">
                <a:sym typeface="Symbol" panose="05050102010706020507" pitchFamily="18" charset="2"/>
              </a:rPr>
              <a:t>	</a:t>
            </a:r>
            <a:r>
              <a:rPr lang="en-US" sz="2200" b="1" dirty="0" smtClean="0">
                <a:sym typeface="Symbol" panose="05050102010706020507" pitchFamily="18" charset="2"/>
              </a:rPr>
              <a:t>b)</a:t>
            </a:r>
            <a:r>
              <a:rPr lang="en-US" sz="2200" dirty="0" smtClean="0">
                <a:sym typeface="Symbol" panose="05050102010706020507" pitchFamily="18" charset="2"/>
              </a:rPr>
              <a:t> </a:t>
            </a:r>
            <a:r>
              <a:rPr lang="en-US" sz="2200" dirty="0">
                <a:sym typeface="Symbol" panose="05050102010706020507" pitchFamily="18" charset="2"/>
              </a:rPr>
              <a:t>Initialize the set of “safe edges” </a:t>
            </a:r>
            <a:r>
              <a:rPr lang="en-US" sz="2200" b="1" i="1" dirty="0">
                <a:sym typeface="Symbol" panose="05050102010706020507" pitchFamily="18" charset="2"/>
              </a:rPr>
              <a:t>A</a:t>
            </a:r>
            <a:r>
              <a:rPr lang="en-US" sz="2200" dirty="0">
                <a:sym typeface="Symbol" panose="05050102010706020507" pitchFamily="18" charset="2"/>
              </a:rPr>
              <a:t> </a:t>
            </a:r>
            <a:r>
              <a:rPr lang="en-US" sz="2200" dirty="0" smtClean="0">
                <a:sym typeface="Symbol" panose="05050102010706020507" pitchFamily="18" charset="2"/>
              </a:rPr>
              <a:t>comprising </a:t>
            </a:r>
            <a:r>
              <a:rPr lang="en-US" sz="2200" dirty="0">
                <a:sym typeface="Symbol" panose="05050102010706020507" pitchFamily="18" charset="2"/>
              </a:rPr>
              <a:t>the MST to the empty </a:t>
            </a:r>
            <a:r>
              <a:rPr lang="en-US" sz="2200" dirty="0" smtClean="0">
                <a:sym typeface="Symbol" panose="05050102010706020507" pitchFamily="18" charset="2"/>
              </a:rPr>
              <a:t>set</a:t>
            </a:r>
          </a:p>
          <a:p>
            <a:pPr marL="0" indent="0">
              <a:buNone/>
            </a:pPr>
            <a:r>
              <a:rPr lang="en-US" sz="2200" dirty="0">
                <a:sym typeface="Symbol" panose="05050102010706020507" pitchFamily="18" charset="2"/>
              </a:rPr>
              <a:t>	</a:t>
            </a:r>
            <a:r>
              <a:rPr lang="en-US" sz="2200" b="1" dirty="0" smtClean="0">
                <a:sym typeface="Symbol" panose="05050102010706020507" pitchFamily="18" charset="2"/>
              </a:rPr>
              <a:t>c) </a:t>
            </a:r>
            <a:r>
              <a:rPr lang="en-US" sz="2200" dirty="0" smtClean="0">
                <a:sym typeface="Symbol" panose="05050102010706020507" pitchFamily="18" charset="2"/>
              </a:rPr>
              <a:t>Sort </a:t>
            </a:r>
            <a:r>
              <a:rPr lang="en-US" sz="2200" dirty="0">
                <a:sym typeface="Symbol" panose="05050102010706020507" pitchFamily="18" charset="2"/>
              </a:rPr>
              <a:t>edges by increasing weight</a:t>
            </a:r>
          </a:p>
          <a:p>
            <a:pPr marL="0" indent="0">
              <a:buNone/>
            </a:pPr>
            <a:endParaRPr lang="en-US" b="1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</a:t>
            </a:fld>
            <a:endParaRPr lang="en-SG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1174905" y="3681455"/>
            <a:ext cx="2664350" cy="2236967"/>
            <a:chOff x="2160" y="1344"/>
            <a:chExt cx="1536" cy="1296"/>
          </a:xfrm>
        </p:grpSpPr>
        <p:sp>
          <p:nvSpPr>
            <p:cNvPr id="7" name="Oval 6"/>
            <p:cNvSpPr>
              <a:spLocks noChangeArrowheads="1"/>
            </p:cNvSpPr>
            <p:nvPr/>
          </p:nvSpPr>
          <p:spPr bwMode="auto">
            <a:xfrm>
              <a:off x="2160" y="1584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>
                  <a:latin typeface="Arial" panose="020B0604020202020204" pitchFamily="34" charset="0"/>
                </a:rPr>
                <a:t>a</a:t>
              </a:r>
            </a:p>
          </p:txBody>
        </p:sp>
        <p:sp>
          <p:nvSpPr>
            <p:cNvPr id="8" name="Oval 7"/>
            <p:cNvSpPr>
              <a:spLocks noChangeArrowheads="1"/>
            </p:cNvSpPr>
            <p:nvPr/>
          </p:nvSpPr>
          <p:spPr bwMode="auto">
            <a:xfrm>
              <a:off x="2304" y="2400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>
                  <a:latin typeface="Arial" panose="020B0604020202020204" pitchFamily="34" charset="0"/>
                </a:rPr>
                <a:t>c</a:t>
              </a:r>
            </a:p>
          </p:txBody>
        </p:sp>
        <p:sp>
          <p:nvSpPr>
            <p:cNvPr id="9" name="Oval 8"/>
            <p:cNvSpPr>
              <a:spLocks noChangeArrowheads="1"/>
            </p:cNvSpPr>
            <p:nvPr/>
          </p:nvSpPr>
          <p:spPr bwMode="auto">
            <a:xfrm>
              <a:off x="3216" y="2256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 dirty="0">
                  <a:latin typeface="Arial" panose="020B0604020202020204" pitchFamily="34" charset="0"/>
                </a:rPr>
                <a:t>e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2640" y="1728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>
                  <a:latin typeface="Arial" panose="020B0604020202020204" pitchFamily="34" charset="0"/>
                </a:rPr>
                <a:t>d</a:t>
              </a: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3456" y="1392"/>
              <a:ext cx="240" cy="240"/>
            </a:xfrm>
            <a:prstGeom prst="ellipse">
              <a:avLst/>
            </a:prstGeom>
            <a:solidFill>
              <a:srgbClr val="99CCFF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r>
                <a:rPr lang="en-US" sz="2400">
                  <a:latin typeface="Arial" panose="020B0604020202020204" pitchFamily="34" charset="0"/>
                </a:rPr>
                <a:t>b</a:t>
              </a:r>
            </a:p>
          </p:txBody>
        </p:sp>
        <p:cxnSp>
          <p:nvCxnSpPr>
            <p:cNvPr id="12" name="AutoShape 11"/>
            <p:cNvCxnSpPr>
              <a:cxnSpLocks noChangeShapeType="1"/>
              <a:stCxn id="7" idx="7"/>
              <a:endCxn id="11" idx="2"/>
            </p:cNvCxnSpPr>
            <p:nvPr/>
          </p:nvCxnSpPr>
          <p:spPr bwMode="auto">
            <a:xfrm flipV="1">
              <a:off x="2365" y="1512"/>
              <a:ext cx="1091" cy="107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3" name="AutoShape 12"/>
            <p:cNvCxnSpPr>
              <a:cxnSpLocks noChangeShapeType="1"/>
              <a:stCxn id="10" idx="6"/>
              <a:endCxn id="11" idx="3"/>
            </p:cNvCxnSpPr>
            <p:nvPr/>
          </p:nvCxnSpPr>
          <p:spPr bwMode="auto">
            <a:xfrm flipV="1">
              <a:off x="2880" y="1597"/>
              <a:ext cx="611" cy="251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4" name="AutoShape 13"/>
            <p:cNvCxnSpPr>
              <a:cxnSpLocks noChangeShapeType="1"/>
              <a:stCxn id="7" idx="4"/>
              <a:endCxn id="8" idx="0"/>
            </p:cNvCxnSpPr>
            <p:nvPr/>
          </p:nvCxnSpPr>
          <p:spPr bwMode="auto">
            <a:xfrm>
              <a:off x="2280" y="1824"/>
              <a:ext cx="144" cy="576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5" name="AutoShape 14"/>
            <p:cNvCxnSpPr>
              <a:cxnSpLocks noChangeShapeType="1"/>
              <a:stCxn id="7" idx="5"/>
              <a:endCxn id="10" idx="2"/>
            </p:cNvCxnSpPr>
            <p:nvPr/>
          </p:nvCxnSpPr>
          <p:spPr bwMode="auto">
            <a:xfrm>
              <a:off x="2365" y="1789"/>
              <a:ext cx="275" cy="59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6" name="AutoShape 15"/>
            <p:cNvCxnSpPr>
              <a:cxnSpLocks noChangeShapeType="1"/>
              <a:stCxn id="8" idx="7"/>
              <a:endCxn id="10" idx="3"/>
            </p:cNvCxnSpPr>
            <p:nvPr/>
          </p:nvCxnSpPr>
          <p:spPr bwMode="auto">
            <a:xfrm flipV="1">
              <a:off x="2509" y="1933"/>
              <a:ext cx="166" cy="502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AutoShape 16"/>
            <p:cNvCxnSpPr>
              <a:cxnSpLocks noChangeShapeType="1"/>
              <a:stCxn id="10" idx="5"/>
              <a:endCxn id="9" idx="1"/>
            </p:cNvCxnSpPr>
            <p:nvPr/>
          </p:nvCxnSpPr>
          <p:spPr bwMode="auto">
            <a:xfrm>
              <a:off x="2845" y="1933"/>
              <a:ext cx="406" cy="358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8" name="AutoShape 17"/>
            <p:cNvCxnSpPr>
              <a:cxnSpLocks noChangeShapeType="1"/>
              <a:stCxn id="11" idx="4"/>
              <a:endCxn id="9" idx="0"/>
            </p:cNvCxnSpPr>
            <p:nvPr/>
          </p:nvCxnSpPr>
          <p:spPr bwMode="auto">
            <a:xfrm flipH="1">
              <a:off x="3336" y="1632"/>
              <a:ext cx="240" cy="624"/>
            </a:xfrm>
            <a:prstGeom prst="straightConnector1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AutoShape 18"/>
            <p:cNvCxnSpPr>
              <a:cxnSpLocks noChangeShapeType="1"/>
              <a:stCxn id="9" idx="2"/>
              <a:endCxn id="8" idx="6"/>
            </p:cNvCxnSpPr>
            <p:nvPr/>
          </p:nvCxnSpPr>
          <p:spPr bwMode="auto">
            <a:xfrm flipH="1">
              <a:off x="2544" y="2376"/>
              <a:ext cx="672" cy="144"/>
            </a:xfrm>
            <a:prstGeom prst="straightConnector1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0" name="Text Box 19"/>
            <p:cNvSpPr txBox="1">
              <a:spLocks noChangeArrowheads="1"/>
            </p:cNvSpPr>
            <p:nvPr/>
          </p:nvSpPr>
          <p:spPr bwMode="auto">
            <a:xfrm>
              <a:off x="2438" y="161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2</a:t>
              </a: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2448" y="197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2172" y="1977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2780" y="1344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9</a:t>
              </a:r>
            </a:p>
          </p:txBody>
        </p:sp>
        <p:sp>
          <p:nvSpPr>
            <p:cNvPr id="24" name="Text Box 23"/>
            <p:cNvSpPr txBox="1">
              <a:spLocks noChangeArrowheads="1"/>
            </p:cNvSpPr>
            <p:nvPr/>
          </p:nvSpPr>
          <p:spPr bwMode="auto">
            <a:xfrm>
              <a:off x="2972" y="1593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6</a:t>
              </a:r>
            </a:p>
          </p:txBody>
        </p:sp>
        <p:sp>
          <p:nvSpPr>
            <p:cNvPr id="25" name="Text Box 24"/>
            <p:cNvSpPr txBox="1">
              <a:spLocks noChangeArrowheads="1"/>
            </p:cNvSpPr>
            <p:nvPr/>
          </p:nvSpPr>
          <p:spPr bwMode="auto">
            <a:xfrm>
              <a:off x="2972" y="188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 dirty="0">
                  <a:latin typeface="Arial" panose="020B0604020202020204" pitchFamily="34" charset="0"/>
                </a:rPr>
                <a:t>4</a:t>
              </a: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780" y="2265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5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456" y="1881"/>
              <a:ext cx="196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800" b="1">
                  <a:latin typeface="Arial" panose="020B0604020202020204" pitchFamily="34" charset="0"/>
                </a:rPr>
                <a:t>5</a:t>
              </a:r>
            </a:p>
          </p:txBody>
        </p:sp>
      </p:grpSp>
      <p:sp>
        <p:nvSpPr>
          <p:cNvPr id="28" name="Text Box 41"/>
          <p:cNvSpPr txBox="1">
            <a:spLocks noChangeArrowheads="1"/>
          </p:cNvSpPr>
          <p:nvPr/>
        </p:nvSpPr>
        <p:spPr bwMode="auto">
          <a:xfrm>
            <a:off x="4651684" y="4114192"/>
            <a:ext cx="7361584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F =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{a}, {b}, {c}, {d}, {e}</a:t>
            </a:r>
          </a:p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anose="05050102010706020507" pitchFamily="18" charset="2"/>
              </a:rPr>
              <a:t>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200" b="1" i="1" dirty="0"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en-US" sz="22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{(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a,d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c,d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d,e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a,c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b,e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c,e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b,d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), (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a,b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)}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548578" y="3971432"/>
            <a:ext cx="7162226" cy="1408461"/>
          </a:xfrm>
          <a:prstGeom prst="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82540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30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954" y="1561284"/>
            <a:ext cx="8442767" cy="48269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7809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31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6705" y="1585458"/>
            <a:ext cx="8358201" cy="4778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8591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32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66" y="1538554"/>
            <a:ext cx="8522280" cy="4872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585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 Dijkastra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33</a:t>
            </a:fld>
            <a:endParaRPr lang="en-SG" dirty="0"/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629" y="1541964"/>
            <a:ext cx="8510353" cy="4865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90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Complexity analysis: </a:t>
            </a:r>
            <a:r>
              <a:rPr lang="en-IN" dirty="0" err="1" smtClean="0"/>
              <a:t>Dijkastra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34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930" y="1494842"/>
            <a:ext cx="5870018" cy="4712667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>
            <a:off x="1434140" y="2964561"/>
            <a:ext cx="8164098" cy="790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O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(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MathJax_Math-italic"/>
              </a:rPr>
              <a:t>V</a:t>
            </a:r>
            <a:r>
              <a:rPr kumimoji="0" lang="en-US" sz="12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MathJax_Main"/>
              </a:rPr>
              <a:t>)</a:t>
            </a:r>
            <a:r>
              <a:rPr kumimoji="0" lang="en-US" sz="1000" b="0" i="0" u="none" strike="noStrike" cap="none" normalizeH="0" baseline="0" smtClean="0">
                <a:ln>
                  <a:noFill/>
                </a:ln>
                <a:solidFill>
                  <a:srgbClr val="333333"/>
                </a:solidFill>
                <a:effectLst/>
                <a:latin typeface="Helvetica Neue"/>
              </a:rPr>
              <a:t>O(V) time</a:t>
            </a:r>
            <a:r>
              <a:rPr kumimoji="0" lang="en-US" sz="4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752761" y="2764505"/>
            <a:ext cx="154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O(V) 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18890" y="3474960"/>
            <a:ext cx="1365721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O(log V) </a:t>
            </a:r>
          </a:p>
        </p:txBody>
      </p:sp>
      <p:sp>
        <p:nvSpPr>
          <p:cNvPr id="20" name="Right Brace 19"/>
          <p:cNvSpPr/>
          <p:nvPr/>
        </p:nvSpPr>
        <p:spPr>
          <a:xfrm>
            <a:off x="6923523" y="3194055"/>
            <a:ext cx="171184" cy="714386"/>
          </a:xfrm>
          <a:prstGeom prst="rightBrace">
            <a:avLst>
              <a:gd name="adj1" fmla="val 8333"/>
              <a:gd name="adj2" fmla="val 489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25" name="Straight Arrow Connector 24"/>
          <p:cNvCxnSpPr/>
          <p:nvPr/>
        </p:nvCxnSpPr>
        <p:spPr>
          <a:xfrm flipV="1">
            <a:off x="4487898" y="3697397"/>
            <a:ext cx="1154139" cy="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2172833" y="3299634"/>
            <a:ext cx="1258155" cy="1116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484716" y="3086736"/>
            <a:ext cx="1546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O(V) 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73974" y="3329708"/>
            <a:ext cx="16360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O(V log (V)) </a:t>
            </a:r>
            <a:endParaRPr lang="en-IN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4487897" y="4287119"/>
            <a:ext cx="1154139" cy="38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5718890" y="4087064"/>
            <a:ext cx="154893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O(E log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V) </a:t>
            </a:r>
          </a:p>
        </p:txBody>
      </p:sp>
      <p:sp>
        <p:nvSpPr>
          <p:cNvPr id="41" name="Right Brace 40"/>
          <p:cNvSpPr/>
          <p:nvPr/>
        </p:nvSpPr>
        <p:spPr>
          <a:xfrm>
            <a:off x="8691514" y="3202413"/>
            <a:ext cx="574597" cy="2761431"/>
          </a:xfrm>
          <a:prstGeom prst="rightBrace">
            <a:avLst>
              <a:gd name="adj1" fmla="val 8333"/>
              <a:gd name="adj2" fmla="val 48958"/>
            </a:avLst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2" name="TextBox 41"/>
          <p:cNvSpPr txBox="1"/>
          <p:nvPr/>
        </p:nvSpPr>
        <p:spPr>
          <a:xfrm>
            <a:off x="9544859" y="4357116"/>
            <a:ext cx="194881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IN" sz="2000" b="1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O((V+E) log </a:t>
            </a:r>
            <a:r>
              <a:rPr lang="en-I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V) </a:t>
            </a:r>
          </a:p>
        </p:txBody>
      </p:sp>
      <p:sp>
        <p:nvSpPr>
          <p:cNvPr id="44" name="Oval 43"/>
          <p:cNvSpPr/>
          <p:nvPr/>
        </p:nvSpPr>
        <p:spPr>
          <a:xfrm>
            <a:off x="9378675" y="4078511"/>
            <a:ext cx="2294700" cy="100049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32419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class Practice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err="1" smtClean="0"/>
              <a:t>Ques</a:t>
            </a:r>
            <a:r>
              <a:rPr lang="en-IN" dirty="0" smtClean="0"/>
              <a:t>: </a:t>
            </a:r>
            <a:r>
              <a:rPr lang="en-US" dirty="0"/>
              <a:t>Find the shortest distance from A to J on the network </a:t>
            </a:r>
            <a:r>
              <a:rPr lang="en-US" dirty="0" smtClean="0"/>
              <a:t>below using </a:t>
            </a:r>
            <a:r>
              <a:rPr lang="en-US" dirty="0" err="1" smtClean="0"/>
              <a:t>Dijkasta’s</a:t>
            </a:r>
            <a:r>
              <a:rPr lang="en-US" dirty="0" smtClean="0"/>
              <a:t> algorithm.</a:t>
            </a: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35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50" y="2729263"/>
            <a:ext cx="7003111" cy="353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847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279" y="2652742"/>
            <a:ext cx="2175882" cy="2887342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2924383" y="3973857"/>
            <a:ext cx="520810" cy="230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7668" y="2652742"/>
            <a:ext cx="3363300" cy="2872819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7036796" y="3973859"/>
            <a:ext cx="520810" cy="230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1548" y="2573173"/>
            <a:ext cx="3182634" cy="28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5620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37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05" y="2684075"/>
            <a:ext cx="3336411" cy="2581362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3610370" y="3859463"/>
            <a:ext cx="520810" cy="230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0219" y="2638549"/>
            <a:ext cx="3911564" cy="2760386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7838076" y="3867045"/>
            <a:ext cx="520810" cy="23058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998" y="2454770"/>
            <a:ext cx="3550526" cy="294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385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38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850" y="2330767"/>
            <a:ext cx="4183423" cy="332253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6056" y="2330767"/>
            <a:ext cx="4482058" cy="3362367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>
            <a:off x="5571875" y="3812651"/>
            <a:ext cx="950658" cy="424497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203694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u="sng" dirty="0" smtClean="0"/>
              <a:t>Final solution:</a:t>
            </a:r>
            <a:endParaRPr lang="en-IN" b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39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443" y="2475836"/>
            <a:ext cx="5517915" cy="33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573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Algorithm: </a:t>
            </a:r>
            <a:r>
              <a:rPr lang="en-IN" dirty="0" err="1"/>
              <a:t>Kruskal’s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b="1" dirty="0" smtClean="0"/>
              <a:t>2. For </a:t>
            </a:r>
            <a:r>
              <a:rPr lang="en-US" sz="2200" b="1" dirty="0"/>
              <a:t>each edge </a:t>
            </a:r>
            <a:r>
              <a:rPr lang="en-US" sz="2200" dirty="0"/>
              <a:t>(</a:t>
            </a:r>
            <a:r>
              <a:rPr lang="en-US" sz="2200" b="1" i="1" dirty="0" err="1"/>
              <a:t>u,v</a:t>
            </a:r>
            <a:r>
              <a:rPr lang="en-US" sz="2200" dirty="0"/>
              <a:t>)</a:t>
            </a:r>
            <a:r>
              <a:rPr lang="en-US" sz="2200" b="1" i="1" dirty="0"/>
              <a:t> </a:t>
            </a:r>
            <a:r>
              <a:rPr lang="en-US" sz="2200" b="1" dirty="0">
                <a:sym typeface="Symbol" panose="05050102010706020507" pitchFamily="18" charset="2"/>
              </a:rPr>
              <a:t></a:t>
            </a:r>
            <a:r>
              <a:rPr lang="en-US" sz="2200" b="1" i="1" dirty="0">
                <a:sym typeface="Symbol" panose="05050102010706020507" pitchFamily="18" charset="2"/>
              </a:rPr>
              <a:t> E</a:t>
            </a:r>
            <a:r>
              <a:rPr lang="en-US" sz="2200" b="1" dirty="0"/>
              <a:t> in increasing order while more than one set remains:</a:t>
            </a:r>
          </a:p>
          <a:p>
            <a:pPr marL="0" indent="0">
              <a:buNone/>
            </a:pPr>
            <a:r>
              <a:rPr lang="en-US" sz="2200" dirty="0">
                <a:sym typeface="Symbol" panose="05050102010706020507" pitchFamily="18" charset="2"/>
              </a:rPr>
              <a:t>	If</a:t>
            </a:r>
            <a:r>
              <a:rPr lang="en-US" sz="2200" dirty="0"/>
              <a:t> </a:t>
            </a:r>
            <a:r>
              <a:rPr lang="en-US" sz="2200" i="1" dirty="0"/>
              <a:t>u</a:t>
            </a:r>
            <a:r>
              <a:rPr lang="en-US" sz="2200" dirty="0"/>
              <a:t> and </a:t>
            </a:r>
            <a:r>
              <a:rPr lang="en-US" sz="2200" i="1" dirty="0"/>
              <a:t>v</a:t>
            </a:r>
            <a:r>
              <a:rPr lang="en-US" sz="2200" dirty="0">
                <a:sym typeface="Symbol" panose="05050102010706020507" pitchFamily="18" charset="2"/>
              </a:rPr>
              <a:t>,</a:t>
            </a:r>
            <a:r>
              <a:rPr lang="en-US" sz="2200" dirty="0"/>
              <a:t> belong to different sets </a:t>
            </a:r>
            <a:r>
              <a:rPr lang="en-US" sz="2200" i="1" dirty="0"/>
              <a:t>U</a:t>
            </a:r>
            <a:r>
              <a:rPr lang="en-US" sz="2200" dirty="0"/>
              <a:t> and</a:t>
            </a:r>
            <a:r>
              <a:rPr lang="en-US" sz="2200" i="1" dirty="0"/>
              <a:t> V</a:t>
            </a:r>
            <a:endParaRPr lang="en-US" sz="2200" dirty="0"/>
          </a:p>
          <a:p>
            <a:pPr marL="0" indent="0">
              <a:buNone/>
            </a:pPr>
            <a:r>
              <a:rPr lang="en-US" sz="2200" dirty="0"/>
              <a:t>	 	a. add edge (</a:t>
            </a:r>
            <a:r>
              <a:rPr lang="en-US" sz="2200" i="1" dirty="0" err="1"/>
              <a:t>u,v</a:t>
            </a:r>
            <a:r>
              <a:rPr lang="en-US" sz="2200" dirty="0"/>
              <a:t>) to the safe edge set </a:t>
            </a:r>
          </a:p>
          <a:p>
            <a:pPr marL="0" indent="0">
              <a:buNone/>
            </a:pPr>
            <a:r>
              <a:rPr lang="en-US" sz="2200" dirty="0"/>
              <a:t>			 </a:t>
            </a:r>
            <a:r>
              <a:rPr lang="en-US" sz="2200" i="1" dirty="0">
                <a:sym typeface="Symbol" panose="05050102010706020507" pitchFamily="18" charset="2"/>
              </a:rPr>
              <a:t>A = A</a:t>
            </a:r>
            <a:r>
              <a:rPr lang="en-US" sz="2200" dirty="0"/>
              <a:t> </a:t>
            </a:r>
            <a:r>
              <a:rPr lang="en-US" sz="2200" dirty="0">
                <a:sym typeface="Symbol" panose="05050102010706020507" pitchFamily="18" charset="2"/>
              </a:rPr>
              <a:t> {</a:t>
            </a:r>
            <a:r>
              <a:rPr lang="en-US" sz="2200" dirty="0"/>
              <a:t>(</a:t>
            </a:r>
            <a:r>
              <a:rPr lang="en-US" sz="2200" i="1" dirty="0" err="1"/>
              <a:t>u,v</a:t>
            </a:r>
            <a:r>
              <a:rPr lang="en-US" sz="2200" dirty="0"/>
              <a:t>)}</a:t>
            </a:r>
          </a:p>
          <a:p>
            <a:pPr marL="0" indent="0">
              <a:buNone/>
            </a:pPr>
            <a:r>
              <a:rPr lang="en-US" sz="2200" dirty="0">
                <a:sym typeface="Symbol" panose="05050102010706020507" pitchFamily="18" charset="2"/>
              </a:rPr>
              <a:t>	 	b. merge the sets </a:t>
            </a:r>
            <a:r>
              <a:rPr lang="en-US" sz="2200" i="1" dirty="0">
                <a:sym typeface="Symbol" panose="05050102010706020507" pitchFamily="18" charset="2"/>
              </a:rPr>
              <a:t>U</a:t>
            </a:r>
            <a:r>
              <a:rPr lang="en-US" sz="2200" dirty="0">
                <a:sym typeface="Symbol" panose="05050102010706020507" pitchFamily="18" charset="2"/>
              </a:rPr>
              <a:t> and </a:t>
            </a:r>
            <a:r>
              <a:rPr lang="en-US" sz="2200" i="1" dirty="0">
                <a:sym typeface="Symbol" panose="05050102010706020507" pitchFamily="18" charset="2"/>
              </a:rPr>
              <a:t>V</a:t>
            </a:r>
            <a:endParaRPr lang="en-US" sz="2200" i="1" dirty="0"/>
          </a:p>
          <a:p>
            <a:pPr marL="0" indent="0">
              <a:buNone/>
            </a:pPr>
            <a:r>
              <a:rPr lang="en-US" sz="2200" i="1" dirty="0"/>
              <a:t>			 F = F</a:t>
            </a:r>
            <a:r>
              <a:rPr lang="en-US" sz="2200" dirty="0"/>
              <a:t> - </a:t>
            </a:r>
            <a:r>
              <a:rPr lang="en-US" sz="2200" i="1" dirty="0"/>
              <a:t>U</a:t>
            </a:r>
            <a:r>
              <a:rPr lang="en-US" sz="2200" dirty="0"/>
              <a:t> - </a:t>
            </a:r>
            <a:r>
              <a:rPr lang="en-US" sz="2200" i="1" dirty="0"/>
              <a:t>V + </a:t>
            </a:r>
            <a:r>
              <a:rPr lang="en-US" sz="2200" dirty="0"/>
              <a:t>(</a:t>
            </a:r>
            <a:r>
              <a:rPr lang="en-US" sz="2200" i="1" dirty="0"/>
              <a:t>U </a:t>
            </a:r>
            <a:r>
              <a:rPr lang="en-US" sz="2200" dirty="0">
                <a:sym typeface="Symbol" panose="05050102010706020507" pitchFamily="18" charset="2"/>
              </a:rPr>
              <a:t></a:t>
            </a:r>
            <a:r>
              <a:rPr lang="en-US" sz="2200" i="1" dirty="0"/>
              <a:t> V</a:t>
            </a:r>
            <a:r>
              <a:rPr lang="en-US" sz="2200" dirty="0" smtClean="0"/>
              <a:t>)</a:t>
            </a:r>
            <a:endParaRPr lang="en-US" sz="2200" b="1" dirty="0"/>
          </a:p>
          <a:p>
            <a:pPr marL="0" indent="0">
              <a:buNone/>
            </a:pPr>
            <a:r>
              <a:rPr lang="en-US" sz="2200" b="1" dirty="0" smtClean="0"/>
              <a:t>       Return </a:t>
            </a:r>
            <a:r>
              <a:rPr lang="en-US" sz="2200" b="1" i="1" dirty="0"/>
              <a:t>A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4</a:t>
            </a:fld>
            <a:endParaRPr lang="en-SG" dirty="0"/>
          </a:p>
        </p:txBody>
      </p:sp>
      <p:pic>
        <p:nvPicPr>
          <p:cNvPr id="15362" name="Picture 2" descr="Image result for POSITIVE NUMERIC ANIM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391" y="3023262"/>
            <a:ext cx="3036875" cy="303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357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 1: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E = {(</a:t>
            </a:r>
            <a:r>
              <a:rPr lang="en-IN" dirty="0" err="1"/>
              <a:t>a,d</a:t>
            </a:r>
            <a:r>
              <a:rPr lang="en-IN" dirty="0"/>
              <a:t>), (</a:t>
            </a:r>
            <a:r>
              <a:rPr lang="en-IN" dirty="0" err="1"/>
              <a:t>c,d</a:t>
            </a:r>
            <a:r>
              <a:rPr lang="en-IN" dirty="0"/>
              <a:t>), (</a:t>
            </a:r>
            <a:r>
              <a:rPr lang="en-IN" dirty="0" err="1"/>
              <a:t>d,e</a:t>
            </a:r>
            <a:r>
              <a:rPr lang="en-IN" dirty="0"/>
              <a:t>), (</a:t>
            </a:r>
            <a:r>
              <a:rPr lang="en-IN" dirty="0" err="1"/>
              <a:t>a,c</a:t>
            </a:r>
            <a:r>
              <a:rPr lang="en-IN" dirty="0"/>
              <a:t>), </a:t>
            </a:r>
            <a:r>
              <a:rPr lang="en-IN" dirty="0" smtClean="0"/>
              <a:t>(</a:t>
            </a:r>
            <a:r>
              <a:rPr lang="en-IN" dirty="0" err="1"/>
              <a:t>b,e</a:t>
            </a:r>
            <a:r>
              <a:rPr lang="en-IN" dirty="0"/>
              <a:t>), (</a:t>
            </a:r>
            <a:r>
              <a:rPr lang="en-IN" dirty="0" err="1"/>
              <a:t>c,e</a:t>
            </a:r>
            <a:r>
              <a:rPr lang="en-IN" dirty="0"/>
              <a:t>), (</a:t>
            </a:r>
            <a:r>
              <a:rPr lang="en-IN" dirty="0" err="1"/>
              <a:t>b,d</a:t>
            </a:r>
            <a:r>
              <a:rPr lang="en-IN" dirty="0"/>
              <a:t>), (</a:t>
            </a:r>
            <a:r>
              <a:rPr lang="en-IN" dirty="0" err="1"/>
              <a:t>a,b</a:t>
            </a:r>
            <a:r>
              <a:rPr lang="en-IN" dirty="0"/>
              <a:t>)}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5</a:t>
            </a:fld>
            <a:endParaRPr lang="en-SG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397" y="2518452"/>
            <a:ext cx="3835802" cy="2912609"/>
          </a:xfrm>
          <a:prstGeom prst="rect">
            <a:avLst/>
          </a:prstGeom>
        </p:spPr>
      </p:pic>
      <p:sp>
        <p:nvSpPr>
          <p:cNvPr id="10" name="Line 82"/>
          <p:cNvSpPr>
            <a:spLocks noChangeShapeType="1"/>
          </p:cNvSpPr>
          <p:nvPr/>
        </p:nvSpPr>
        <p:spPr bwMode="auto">
          <a:xfrm>
            <a:off x="1209261" y="1496171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1" name="Line 82"/>
          <p:cNvSpPr>
            <a:spLocks noChangeShapeType="1"/>
          </p:cNvSpPr>
          <p:nvPr/>
        </p:nvSpPr>
        <p:spPr bwMode="auto">
          <a:xfrm>
            <a:off x="1932829" y="1496171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2" name="Line 82"/>
          <p:cNvSpPr>
            <a:spLocks noChangeShapeType="1"/>
          </p:cNvSpPr>
          <p:nvPr/>
        </p:nvSpPr>
        <p:spPr bwMode="auto">
          <a:xfrm>
            <a:off x="2807473" y="1496171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sp>
        <p:nvSpPr>
          <p:cNvPr id="13" name="Line 82"/>
          <p:cNvSpPr>
            <a:spLocks noChangeShapeType="1"/>
          </p:cNvSpPr>
          <p:nvPr/>
        </p:nvSpPr>
        <p:spPr bwMode="auto">
          <a:xfrm>
            <a:off x="4314246" y="1496171"/>
            <a:ext cx="381000" cy="304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IN"/>
          </a:p>
        </p:txBody>
      </p:sp>
      <p:graphicFrame>
        <p:nvGraphicFramePr>
          <p:cNvPr id="15" name="Table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025036"/>
              </p:ext>
            </p:extLst>
          </p:nvPr>
        </p:nvGraphicFramePr>
        <p:xfrm>
          <a:off x="787617" y="2584173"/>
          <a:ext cx="6130016" cy="3252177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3065008"/>
                <a:gridCol w="3065008"/>
              </a:tblGrid>
              <a:tr h="360368">
                <a:tc>
                  <a:txBody>
                    <a:bodyPr/>
                    <a:lstStyle/>
                    <a:p>
                      <a:r>
                        <a:rPr lang="en-US" sz="2000" u="none" dirty="0" smtClean="0"/>
                        <a:t>Forest</a:t>
                      </a:r>
                      <a:endParaRPr lang="en-US" sz="2000" b="0" u="none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2000" dirty="0" smtClean="0"/>
                        <a:t> A</a:t>
                      </a:r>
                      <a:endParaRPr lang="en-IN" sz="20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523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{a}, {b}, {c}, {d}, {e}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ym typeface="Symbol" panose="05050102010706020507" pitchFamily="18" charset="2"/>
                        </a:rPr>
                        <a:t>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  <a:sym typeface="Symbol" panose="05050102010706020507" pitchFamily="18" charset="2"/>
                      </a:endParaRPr>
                    </a:p>
                  </a:txBody>
                  <a:tcPr/>
                </a:tc>
              </a:tr>
              <a:tr h="5523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</a:t>
                      </a:r>
                      <a:r>
                        <a:rPr lang="en-US" sz="2000" dirty="0" err="1" smtClean="0"/>
                        <a:t>a,d</a:t>
                      </a:r>
                      <a:r>
                        <a:rPr lang="en-US" sz="2000" dirty="0" smtClean="0"/>
                        <a:t>}, {b}, {c}, {e}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{(</a:t>
                      </a:r>
                      <a:r>
                        <a:rPr lang="en-US" sz="2000" dirty="0" err="1" smtClean="0"/>
                        <a:t>a,d</a:t>
                      </a:r>
                      <a:r>
                        <a:rPr lang="en-US" sz="2000" dirty="0" smtClean="0"/>
                        <a:t>)}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523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</a:t>
                      </a:r>
                      <a:r>
                        <a:rPr lang="en-US" sz="2000" dirty="0" err="1" smtClean="0"/>
                        <a:t>a,d,c</a:t>
                      </a:r>
                      <a:r>
                        <a:rPr lang="en-US" sz="2000" dirty="0" smtClean="0"/>
                        <a:t>}, {b}, {e}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{(</a:t>
                      </a:r>
                      <a:r>
                        <a:rPr lang="en-US" sz="2000" dirty="0" err="1" smtClean="0"/>
                        <a:t>a,d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c,d</a:t>
                      </a:r>
                      <a:r>
                        <a:rPr lang="en-US" sz="2000" dirty="0" smtClean="0"/>
                        <a:t>)}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55233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</a:t>
                      </a:r>
                      <a:r>
                        <a:rPr lang="en-US" sz="2000" dirty="0" err="1" smtClean="0"/>
                        <a:t>a,d,c,e</a:t>
                      </a:r>
                      <a:r>
                        <a:rPr lang="en-US" sz="2000" dirty="0" smtClean="0"/>
                        <a:t>}, {b}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{(</a:t>
                      </a:r>
                      <a:r>
                        <a:rPr lang="en-US" sz="2000" dirty="0" err="1" smtClean="0"/>
                        <a:t>a,d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c,d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d,e</a:t>
                      </a:r>
                      <a:r>
                        <a:rPr lang="en-US" sz="2000" dirty="0" smtClean="0"/>
                        <a:t>)}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64661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</a:t>
                      </a:r>
                      <a:r>
                        <a:rPr lang="en-US" sz="2000" dirty="0" err="1" smtClean="0"/>
                        <a:t>a,d,c,e,b</a:t>
                      </a:r>
                      <a:r>
                        <a:rPr lang="en-US" sz="2000" dirty="0" smtClean="0"/>
                        <a:t>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smtClean="0"/>
                        <a:t>{(</a:t>
                      </a:r>
                      <a:r>
                        <a:rPr lang="en-US" sz="2000" dirty="0" err="1" smtClean="0"/>
                        <a:t>a,d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c,d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d,e</a:t>
                      </a:r>
                      <a:r>
                        <a:rPr lang="en-US" sz="2000" dirty="0" smtClean="0"/>
                        <a:t>), (</a:t>
                      </a:r>
                      <a:r>
                        <a:rPr lang="en-US" sz="2000" dirty="0" err="1" smtClean="0"/>
                        <a:t>b,e</a:t>
                      </a:r>
                      <a:r>
                        <a:rPr lang="en-US" sz="2000" dirty="0" smtClean="0"/>
                        <a:t>)}</a:t>
                      </a:r>
                      <a:endParaRPr lang="en-US" sz="20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1637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2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3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4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5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6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7" name="Line 8"/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8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79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80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58381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58382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58383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58384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58385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58386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58387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58388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58389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58390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58391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58392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58393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1</a:t>
            </a:r>
          </a:p>
        </p:txBody>
      </p:sp>
      <p:sp>
        <p:nvSpPr>
          <p:cNvPr id="58394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58395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58396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endParaRPr lang="en-IN" dirty="0"/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1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00858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0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1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2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3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4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5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6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7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8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0429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0430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0431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0432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0433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0434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0435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0436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0437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0438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0439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0440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60441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9900"/>
                </a:solidFill>
              </a:rPr>
              <a:t>1</a:t>
            </a:r>
          </a:p>
        </p:txBody>
      </p:sp>
      <p:sp>
        <p:nvSpPr>
          <p:cNvPr id="60442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60443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0444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32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3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346444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4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5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6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7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8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49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0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1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2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1453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1454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1455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3366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3366FF"/>
            </a:extrusionClr>
            <a:contourClr>
              <a:srgbClr val="3366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1456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1457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1458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1459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1460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1461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1462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1463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1464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61465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1466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61467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1468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9900"/>
                </a:solidFill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21847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7" name="Line 2"/>
          <p:cNvSpPr>
            <a:spLocks noChangeShapeType="1"/>
          </p:cNvSpPr>
          <p:nvPr/>
        </p:nvSpPr>
        <p:spPr bwMode="auto">
          <a:xfrm>
            <a:off x="4800600" y="58674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68" name="Line 3"/>
          <p:cNvSpPr>
            <a:spLocks noChangeShapeType="1"/>
          </p:cNvSpPr>
          <p:nvPr/>
        </p:nvSpPr>
        <p:spPr bwMode="auto">
          <a:xfrm flipV="1">
            <a:off x="8534400" y="2895600"/>
            <a:ext cx="0" cy="2971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69" name="Line 4"/>
          <p:cNvSpPr>
            <a:spLocks noChangeShapeType="1"/>
          </p:cNvSpPr>
          <p:nvPr/>
        </p:nvSpPr>
        <p:spPr bwMode="auto">
          <a:xfrm flipH="1">
            <a:off x="4800600" y="2895600"/>
            <a:ext cx="3733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0" name="Line 5"/>
          <p:cNvSpPr>
            <a:spLocks noChangeShapeType="1"/>
          </p:cNvSpPr>
          <p:nvPr/>
        </p:nvSpPr>
        <p:spPr bwMode="auto">
          <a:xfrm>
            <a:off x="4800600" y="2895600"/>
            <a:ext cx="0" cy="2971800"/>
          </a:xfrm>
          <a:prstGeom prst="line">
            <a:avLst/>
          </a:prstGeom>
          <a:noFill/>
          <a:ln w="76200">
            <a:solidFill>
              <a:srgbClr val="FF990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1" name="Line 6"/>
          <p:cNvSpPr>
            <a:spLocks noChangeShapeType="1"/>
          </p:cNvSpPr>
          <p:nvPr/>
        </p:nvSpPr>
        <p:spPr bwMode="auto">
          <a:xfrm>
            <a:off x="6705600" y="4419600"/>
            <a:ext cx="18288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2" name="Line 7"/>
          <p:cNvSpPr>
            <a:spLocks noChangeShapeType="1"/>
          </p:cNvSpPr>
          <p:nvPr/>
        </p:nvSpPr>
        <p:spPr bwMode="auto">
          <a:xfrm>
            <a:off x="4800600" y="2895600"/>
            <a:ext cx="19050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3" name="Line 8">
            <a:hlinkClick r:id="" action="ppaction://hlinkshowjump?jump=nextslide"/>
          </p:cNvPr>
          <p:cNvSpPr>
            <a:spLocks noChangeShapeType="1"/>
          </p:cNvSpPr>
          <p:nvPr/>
        </p:nvSpPr>
        <p:spPr bwMode="auto">
          <a:xfrm flipH="1">
            <a:off x="4800600" y="4419600"/>
            <a:ext cx="1828800" cy="14478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4" name="Line 9"/>
          <p:cNvSpPr>
            <a:spLocks noChangeShapeType="1"/>
          </p:cNvSpPr>
          <p:nvPr/>
        </p:nvSpPr>
        <p:spPr bwMode="auto">
          <a:xfrm flipV="1">
            <a:off x="6629400" y="2895600"/>
            <a:ext cx="1905000" cy="1524000"/>
          </a:xfrm>
          <a:prstGeom prst="line">
            <a:avLst/>
          </a:prstGeom>
          <a:noFill/>
          <a:ln w="762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5" name="Line 10"/>
          <p:cNvSpPr>
            <a:spLocks noChangeShapeType="1"/>
          </p:cNvSpPr>
          <p:nvPr/>
        </p:nvSpPr>
        <p:spPr bwMode="auto">
          <a:xfrm flipV="1">
            <a:off x="2362200" y="2895600"/>
            <a:ext cx="243840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6" name="Line 11"/>
          <p:cNvSpPr>
            <a:spLocks noChangeShapeType="1"/>
          </p:cNvSpPr>
          <p:nvPr/>
        </p:nvSpPr>
        <p:spPr bwMode="auto">
          <a:xfrm>
            <a:off x="2362200" y="4419600"/>
            <a:ext cx="2438400" cy="1447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62477" name="Oval 12"/>
          <p:cNvSpPr>
            <a:spLocks noChangeArrowheads="1"/>
          </p:cNvSpPr>
          <p:nvPr/>
        </p:nvSpPr>
        <p:spPr bwMode="auto">
          <a:xfrm>
            <a:off x="2057400" y="41148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C</a:t>
            </a:r>
          </a:p>
        </p:txBody>
      </p:sp>
      <p:sp>
        <p:nvSpPr>
          <p:cNvPr id="62478" name="Oval 13"/>
          <p:cNvSpPr>
            <a:spLocks noChangeArrowheads="1"/>
          </p:cNvSpPr>
          <p:nvPr/>
        </p:nvSpPr>
        <p:spPr bwMode="auto">
          <a:xfrm>
            <a:off x="8153400" y="5486400"/>
            <a:ext cx="762000" cy="685800"/>
          </a:xfrm>
          <a:prstGeom prst="ellipse">
            <a:avLst/>
          </a:prstGeom>
          <a:solidFill>
            <a:srgbClr val="DDDDDD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DDDDDD"/>
            </a:extrusionClr>
            <a:contourClr>
              <a:srgbClr val="DDDDDD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F</a:t>
            </a:r>
          </a:p>
        </p:txBody>
      </p:sp>
      <p:sp>
        <p:nvSpPr>
          <p:cNvPr id="62479" name="Oval 14"/>
          <p:cNvSpPr>
            <a:spLocks noChangeArrowheads="1"/>
          </p:cNvSpPr>
          <p:nvPr/>
        </p:nvSpPr>
        <p:spPr bwMode="auto">
          <a:xfrm>
            <a:off x="4419600" y="54864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E</a:t>
            </a:r>
          </a:p>
        </p:txBody>
      </p:sp>
      <p:sp>
        <p:nvSpPr>
          <p:cNvPr id="62480" name="Oval 15"/>
          <p:cNvSpPr>
            <a:spLocks noChangeArrowheads="1"/>
          </p:cNvSpPr>
          <p:nvPr/>
        </p:nvSpPr>
        <p:spPr bwMode="auto">
          <a:xfrm>
            <a:off x="4419600" y="2590800"/>
            <a:ext cx="762000" cy="685800"/>
          </a:xfrm>
          <a:prstGeom prst="ellipse">
            <a:avLst/>
          </a:prstGeom>
          <a:solidFill>
            <a:srgbClr val="FFCC00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FFCC00"/>
            </a:extrusionClr>
            <a:contourClr>
              <a:srgbClr val="FFCC00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A</a:t>
            </a:r>
          </a:p>
        </p:txBody>
      </p:sp>
      <p:sp>
        <p:nvSpPr>
          <p:cNvPr id="62481" name="Oval 16"/>
          <p:cNvSpPr>
            <a:spLocks noChangeArrowheads="1"/>
          </p:cNvSpPr>
          <p:nvPr/>
        </p:nvSpPr>
        <p:spPr bwMode="auto">
          <a:xfrm>
            <a:off x="8153400" y="25908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B</a:t>
            </a:r>
          </a:p>
        </p:txBody>
      </p:sp>
      <p:sp>
        <p:nvSpPr>
          <p:cNvPr id="62482" name="Oval 17"/>
          <p:cNvSpPr>
            <a:spLocks noChangeArrowheads="1"/>
          </p:cNvSpPr>
          <p:nvPr/>
        </p:nvSpPr>
        <p:spPr bwMode="auto">
          <a:xfrm>
            <a:off x="6248400" y="4038600"/>
            <a:ext cx="762000" cy="685800"/>
          </a:xfrm>
          <a:prstGeom prst="ellipse">
            <a:avLst/>
          </a:prstGeom>
          <a:solidFill>
            <a:srgbClr val="0000FF"/>
          </a:solidFill>
          <a:ln w="9525">
            <a:round/>
            <a:headEnd/>
            <a:tailEnd/>
          </a:ln>
          <a:scene3d>
            <a:camera prst="legacyObliqueBottomRight"/>
            <a:lightRig rig="legacyFlat3" dir="b"/>
          </a:scene3d>
          <a:sp3d prstMaterial="legacyMatte">
            <a:bevelT w="13500" h="13500" prst="angle"/>
            <a:bevelB w="13500" h="13500" prst="angle"/>
            <a:extrusionClr>
              <a:srgbClr val="0000FF"/>
            </a:extrusionClr>
            <a:contourClr>
              <a:srgbClr val="0000FF"/>
            </a:contourClr>
          </a:sp3d>
        </p:spPr>
        <p:txBody>
          <a:bodyPr wrap="none" anchor="ctr">
            <a:flatTx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D</a:t>
            </a:r>
          </a:p>
        </p:txBody>
      </p:sp>
      <p:sp>
        <p:nvSpPr>
          <p:cNvPr id="62483" name="Text Box 18"/>
          <p:cNvSpPr txBox="1">
            <a:spLocks noChangeArrowheads="1"/>
          </p:cNvSpPr>
          <p:nvPr/>
        </p:nvSpPr>
        <p:spPr bwMode="auto">
          <a:xfrm>
            <a:off x="6400800" y="2438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5</a:t>
            </a:r>
          </a:p>
        </p:txBody>
      </p:sp>
      <p:sp>
        <p:nvSpPr>
          <p:cNvPr id="62484" name="Text Box 19"/>
          <p:cNvSpPr txBox="1">
            <a:spLocks noChangeArrowheads="1"/>
          </p:cNvSpPr>
          <p:nvPr/>
        </p:nvSpPr>
        <p:spPr bwMode="auto">
          <a:xfrm>
            <a:off x="57150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6</a:t>
            </a:r>
          </a:p>
        </p:txBody>
      </p:sp>
      <p:sp>
        <p:nvSpPr>
          <p:cNvPr id="62485" name="Text Box 20"/>
          <p:cNvSpPr txBox="1">
            <a:spLocks noChangeArrowheads="1"/>
          </p:cNvSpPr>
          <p:nvPr/>
        </p:nvSpPr>
        <p:spPr bwMode="auto">
          <a:xfrm>
            <a:off x="32766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2486" name="Text Box 21"/>
          <p:cNvSpPr txBox="1">
            <a:spLocks noChangeArrowheads="1"/>
          </p:cNvSpPr>
          <p:nvPr/>
        </p:nvSpPr>
        <p:spPr bwMode="auto">
          <a:xfrm>
            <a:off x="3276600" y="5105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2487" name="Text Box 22"/>
          <p:cNvSpPr txBox="1">
            <a:spLocks noChangeArrowheads="1"/>
          </p:cNvSpPr>
          <p:nvPr/>
        </p:nvSpPr>
        <p:spPr bwMode="auto">
          <a:xfrm>
            <a:off x="6553200" y="58674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4</a:t>
            </a:r>
          </a:p>
        </p:txBody>
      </p:sp>
      <p:sp>
        <p:nvSpPr>
          <p:cNvPr id="62488" name="Text Box 23"/>
          <p:cNvSpPr txBox="1">
            <a:spLocks noChangeArrowheads="1"/>
          </p:cNvSpPr>
          <p:nvPr/>
        </p:nvSpPr>
        <p:spPr bwMode="auto">
          <a:xfrm>
            <a:off x="4419600" y="4038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FF9900"/>
                </a:solidFill>
              </a:rPr>
              <a:t>2</a:t>
            </a:r>
          </a:p>
        </p:txBody>
      </p:sp>
      <p:sp>
        <p:nvSpPr>
          <p:cNvPr id="62489" name="Text Box 24"/>
          <p:cNvSpPr txBox="1">
            <a:spLocks noChangeArrowheads="1"/>
          </p:cNvSpPr>
          <p:nvPr/>
        </p:nvSpPr>
        <p:spPr bwMode="auto">
          <a:xfrm>
            <a:off x="56388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1</a:t>
            </a:r>
          </a:p>
        </p:txBody>
      </p:sp>
      <p:sp>
        <p:nvSpPr>
          <p:cNvPr id="62490" name="Text Box 25"/>
          <p:cNvSpPr txBox="1">
            <a:spLocks noChangeArrowheads="1"/>
          </p:cNvSpPr>
          <p:nvPr/>
        </p:nvSpPr>
        <p:spPr bwMode="auto">
          <a:xfrm>
            <a:off x="7239000" y="50292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2</a:t>
            </a:r>
          </a:p>
        </p:txBody>
      </p:sp>
      <p:sp>
        <p:nvSpPr>
          <p:cNvPr id="62491" name="Text Box 26"/>
          <p:cNvSpPr txBox="1">
            <a:spLocks noChangeArrowheads="1"/>
          </p:cNvSpPr>
          <p:nvPr/>
        </p:nvSpPr>
        <p:spPr bwMode="auto">
          <a:xfrm>
            <a:off x="8534400" y="41148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/>
              <a:t>3</a:t>
            </a:r>
          </a:p>
        </p:txBody>
      </p:sp>
      <p:sp>
        <p:nvSpPr>
          <p:cNvPr id="62492" name="Text Box 27"/>
          <p:cNvSpPr txBox="1">
            <a:spLocks noChangeArrowheads="1"/>
          </p:cNvSpPr>
          <p:nvPr/>
        </p:nvSpPr>
        <p:spPr bwMode="auto">
          <a:xfrm>
            <a:off x="7162800" y="3276600"/>
            <a:ext cx="457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DE">
                <a:solidFill>
                  <a:srgbClr val="0000FF"/>
                </a:solidFill>
              </a:rPr>
              <a:t>2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00000"/>
              </a:lnSpc>
            </a:pPr>
            <a:endParaRPr lang="en-IN" dirty="0"/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313039" y="483244"/>
            <a:ext cx="10305535" cy="86231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IN" dirty="0" smtClean="0"/>
              <a:t>Example 2: </a:t>
            </a:r>
            <a:r>
              <a:rPr lang="en-IN" dirty="0" err="1" smtClean="0"/>
              <a:t>Kruskal</a:t>
            </a:r>
            <a:r>
              <a:rPr lang="en-IN" dirty="0" smtClean="0"/>
              <a:t> minimum spanning tree</a:t>
            </a:r>
            <a:endParaRPr lang="en-IN" dirty="0"/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313039" y="1345557"/>
            <a:ext cx="11658598" cy="5099222"/>
          </a:xfrm>
          <a:prstGeom prst="rect">
            <a:avLst/>
          </a:prstGeom>
          <a:ln>
            <a:solidFill>
              <a:schemeClr val="accent2"/>
            </a:solidFill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0581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1818</TotalTime>
  <Words>709</Words>
  <Application>Microsoft Office PowerPoint</Application>
  <PresentationFormat>Widescreen</PresentationFormat>
  <Paragraphs>287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50" baseType="lpstr">
      <vt:lpstr>Arial</vt:lpstr>
      <vt:lpstr>Bell MT</vt:lpstr>
      <vt:lpstr>Calibri</vt:lpstr>
      <vt:lpstr>Constantia</vt:lpstr>
      <vt:lpstr>Helvetica Neue</vt:lpstr>
      <vt:lpstr>MathJax_Main</vt:lpstr>
      <vt:lpstr>MathJax_Math-italic</vt:lpstr>
      <vt:lpstr>Symbol</vt:lpstr>
      <vt:lpstr>Times New Roman</vt:lpstr>
      <vt:lpstr>Wingdings</vt:lpstr>
      <vt:lpstr>Office Theme</vt:lpstr>
      <vt:lpstr>Lecture 8</vt:lpstr>
      <vt:lpstr>Kruskal’s minimum spanning tree</vt:lpstr>
      <vt:lpstr>Algorithm: Kruskal’s</vt:lpstr>
      <vt:lpstr>Algorithm: Kruskal’s</vt:lpstr>
      <vt:lpstr>Example 1: Kruskal minimum spanning tree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Complexity analysis: Kruskal’s algorithm</vt:lpstr>
      <vt:lpstr>In class Practice</vt:lpstr>
      <vt:lpstr>Solution</vt:lpstr>
      <vt:lpstr>PowerPoint Presentation</vt:lpstr>
      <vt:lpstr> Shortest Path Problem </vt:lpstr>
      <vt:lpstr>Single source shortest path</vt:lpstr>
      <vt:lpstr>Single source shortest path algorithms</vt:lpstr>
      <vt:lpstr>Dijkastra Algorithm</vt:lpstr>
      <vt:lpstr>Algorithm: Dijakastra</vt:lpstr>
      <vt:lpstr>Example: Dijkastra</vt:lpstr>
      <vt:lpstr>Example: Dijkastra</vt:lpstr>
      <vt:lpstr>Example: Dijkastra</vt:lpstr>
      <vt:lpstr>Example: Dijkastra</vt:lpstr>
      <vt:lpstr>Example: Dijkastra</vt:lpstr>
      <vt:lpstr>Example: Dijkastra</vt:lpstr>
      <vt:lpstr>Example: Dijkastra</vt:lpstr>
      <vt:lpstr>Example: Dijkastra</vt:lpstr>
      <vt:lpstr>Example: Dijkastra</vt:lpstr>
      <vt:lpstr>Example: Dijkastra</vt:lpstr>
      <vt:lpstr>Complexity analysis: Dijkastra</vt:lpstr>
      <vt:lpstr>In class Practice </vt:lpstr>
      <vt:lpstr>Solution</vt:lpstr>
      <vt:lpstr>Solution</vt:lpstr>
      <vt:lpstr>PowerPoint Presentation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Garima</cp:lastModifiedBy>
  <cp:revision>91</cp:revision>
  <dcterms:created xsi:type="dcterms:W3CDTF">2019-07-12T07:18:02Z</dcterms:created>
  <dcterms:modified xsi:type="dcterms:W3CDTF">2019-10-13T14:43:45Z</dcterms:modified>
</cp:coreProperties>
</file>